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6"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4660"/>
  </p:normalViewPr>
  <p:slideViewPr>
    <p:cSldViewPr snapToGrid="0">
      <p:cViewPr varScale="1">
        <p:scale>
          <a:sx n="110" d="100"/>
          <a:sy n="110" d="100"/>
        </p:scale>
        <p:origin x="492"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 Mahoney" userId="8be4dd9d9bd97828" providerId="LiveId" clId="{819ABA56-E4BB-4550-92C3-D02A81ED3E5A}"/>
    <pc:docChg chg="custSel modSld">
      <pc:chgData name="Joe Mahoney" userId="8be4dd9d9bd97828" providerId="LiveId" clId="{819ABA56-E4BB-4550-92C3-D02A81ED3E5A}" dt="2024-01-28T19:28:33.199" v="16" actId="20577"/>
      <pc:docMkLst>
        <pc:docMk/>
      </pc:docMkLst>
      <pc:sldChg chg="modSp mod">
        <pc:chgData name="Joe Mahoney" userId="8be4dd9d9bd97828" providerId="LiveId" clId="{819ABA56-E4BB-4550-92C3-D02A81ED3E5A}" dt="2024-01-28T19:26:44.438" v="0" actId="20577"/>
        <pc:sldMkLst>
          <pc:docMk/>
          <pc:sldMk cId="3375813116" sldId="256"/>
        </pc:sldMkLst>
        <pc:spChg chg="mod">
          <ac:chgData name="Joe Mahoney" userId="8be4dd9d9bd97828" providerId="LiveId" clId="{819ABA56-E4BB-4550-92C3-D02A81ED3E5A}" dt="2024-01-28T19:26:44.438" v="0" actId="20577"/>
          <ac:spMkLst>
            <pc:docMk/>
            <pc:sldMk cId="3375813116" sldId="256"/>
            <ac:spMk id="2" creationId="{31D67D29-23AA-4AD6-89F3-5A1104FE4761}"/>
          </ac:spMkLst>
        </pc:spChg>
      </pc:sldChg>
      <pc:sldChg chg="modSp mod">
        <pc:chgData name="Joe Mahoney" userId="8be4dd9d9bd97828" providerId="LiveId" clId="{819ABA56-E4BB-4550-92C3-D02A81ED3E5A}" dt="2024-01-28T19:27:51.636" v="6" actId="14100"/>
        <pc:sldMkLst>
          <pc:docMk/>
          <pc:sldMk cId="4000339432" sldId="262"/>
        </pc:sldMkLst>
        <pc:picChg chg="mod">
          <ac:chgData name="Joe Mahoney" userId="8be4dd9d9bd97828" providerId="LiveId" clId="{819ABA56-E4BB-4550-92C3-D02A81ED3E5A}" dt="2024-01-28T19:27:51.636" v="6" actId="14100"/>
          <ac:picMkLst>
            <pc:docMk/>
            <pc:sldMk cId="4000339432" sldId="262"/>
            <ac:picMk id="4" creationId="{E606F747-6A50-4956-BCAA-9A56649330CF}"/>
          </ac:picMkLst>
        </pc:picChg>
      </pc:sldChg>
      <pc:sldChg chg="modSp mod">
        <pc:chgData name="Joe Mahoney" userId="8be4dd9d9bd97828" providerId="LiveId" clId="{819ABA56-E4BB-4550-92C3-D02A81ED3E5A}" dt="2024-01-28T19:28:09.219" v="7" actId="20577"/>
        <pc:sldMkLst>
          <pc:docMk/>
          <pc:sldMk cId="1346531432" sldId="263"/>
        </pc:sldMkLst>
        <pc:spChg chg="mod">
          <ac:chgData name="Joe Mahoney" userId="8be4dd9d9bd97828" providerId="LiveId" clId="{819ABA56-E4BB-4550-92C3-D02A81ED3E5A}" dt="2024-01-28T19:28:09.219" v="7" actId="20577"/>
          <ac:spMkLst>
            <pc:docMk/>
            <pc:sldMk cId="1346531432" sldId="263"/>
            <ac:spMk id="3" creationId="{188F5F2E-37B6-42FC-ABE6-CF6AEBF89770}"/>
          </ac:spMkLst>
        </pc:spChg>
      </pc:sldChg>
      <pc:sldChg chg="modSp mod">
        <pc:chgData name="Joe Mahoney" userId="8be4dd9d9bd97828" providerId="LiveId" clId="{819ABA56-E4BB-4550-92C3-D02A81ED3E5A}" dt="2024-01-28T19:28:33.199" v="16" actId="20577"/>
        <pc:sldMkLst>
          <pc:docMk/>
          <pc:sldMk cId="1874078392" sldId="264"/>
        </pc:sldMkLst>
        <pc:spChg chg="mod">
          <ac:chgData name="Joe Mahoney" userId="8be4dd9d9bd97828" providerId="LiveId" clId="{819ABA56-E4BB-4550-92C3-D02A81ED3E5A}" dt="2024-01-28T19:28:33.199" v="16" actId="20577"/>
          <ac:spMkLst>
            <pc:docMk/>
            <pc:sldMk cId="1874078392" sldId="264"/>
            <ac:spMk id="3" creationId="{1A629E8F-95E4-484B-A204-1C7304F2A1DB}"/>
          </ac:spMkLst>
        </pc:spChg>
      </pc:sldChg>
      <pc:sldChg chg="modSp mod">
        <pc:chgData name="Joe Mahoney" userId="8be4dd9d9bd97828" providerId="LiveId" clId="{819ABA56-E4BB-4550-92C3-D02A81ED3E5A}" dt="2024-01-28T19:27:21.535" v="1" actId="20577"/>
        <pc:sldMkLst>
          <pc:docMk/>
          <pc:sldMk cId="65492154" sldId="266"/>
        </pc:sldMkLst>
        <pc:spChg chg="mod">
          <ac:chgData name="Joe Mahoney" userId="8be4dd9d9bd97828" providerId="LiveId" clId="{819ABA56-E4BB-4550-92C3-D02A81ED3E5A}" dt="2024-01-28T19:27:21.535" v="1" actId="20577"/>
          <ac:spMkLst>
            <pc:docMk/>
            <pc:sldMk cId="65492154" sldId="266"/>
            <ac:spMk id="3" creationId="{5D23EC2D-11B0-7AC1-CAF6-8CF9A0339C95}"/>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zh-CN" altLang="en-US"/>
              <a:t>单击此处编辑母版标题样式</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1/28/2024</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1/28/2024</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zh-CN" altLang="en-US"/>
              <a:t>单击此处编辑母版标题样式</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8A87A34-81AB-432B-8DAE-1953F412C126}" type="datetimeFigureOut">
              <a:rPr lang="en-US" dirty="0"/>
              <a:t>1/28/2024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129166" y="2974448"/>
            <a:ext cx="4645152" cy="249387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094337" y="2971669"/>
            <a:ext cx="4645152" cy="248719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t>1/28/2024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1/28/2024</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1/28/2024</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D67D29-23AA-4AD6-89F3-5A1104FE4761}"/>
              </a:ext>
            </a:extLst>
          </p:cNvPr>
          <p:cNvSpPr>
            <a:spLocks noGrp="1"/>
          </p:cNvSpPr>
          <p:nvPr>
            <p:ph type="ctrTitle"/>
          </p:nvPr>
        </p:nvSpPr>
        <p:spPr>
          <a:xfrm>
            <a:off x="83890" y="945913"/>
            <a:ext cx="12108109" cy="1990234"/>
          </a:xfrm>
        </p:spPr>
        <p:txBody>
          <a:bodyPr>
            <a:normAutofit/>
          </a:bodyPr>
          <a:lstStyle/>
          <a:p>
            <a:pPr algn="ctr"/>
            <a:r>
              <a:rPr lang="en-US" altLang="zh-CN" sz="4000" dirty="0"/>
              <a:t>A Transaction Cost Approach to                      Make-or-Buy Decisions</a:t>
            </a:r>
            <a:endParaRPr lang="zh-CN" altLang="en-US" sz="4000" dirty="0"/>
          </a:p>
        </p:txBody>
      </p:sp>
      <p:sp>
        <p:nvSpPr>
          <p:cNvPr id="3" name="副标题 2">
            <a:extLst>
              <a:ext uri="{FF2B5EF4-FFF2-40B4-BE49-F238E27FC236}">
                <a16:creationId xmlns:a16="http://schemas.microsoft.com/office/drawing/2014/main" id="{FF422CCC-AD3A-401B-9E21-F432F3C20F6B}"/>
              </a:ext>
            </a:extLst>
          </p:cNvPr>
          <p:cNvSpPr>
            <a:spLocks noGrp="1"/>
          </p:cNvSpPr>
          <p:nvPr>
            <p:ph type="subTitle" idx="1"/>
          </p:nvPr>
        </p:nvSpPr>
        <p:spPr>
          <a:xfrm>
            <a:off x="41945" y="3564467"/>
            <a:ext cx="12108109" cy="1071095"/>
          </a:xfrm>
        </p:spPr>
        <p:txBody>
          <a:bodyPr>
            <a:normAutofit fontScale="92500" lnSpcReduction="10000"/>
          </a:bodyPr>
          <a:lstStyle/>
          <a:p>
            <a:pPr algn="ctr"/>
            <a:r>
              <a:rPr lang="en-US" altLang="zh-CN" sz="2400" dirty="0"/>
              <a:t>Gordon Walker</a:t>
            </a:r>
          </a:p>
          <a:p>
            <a:pPr algn="ctr"/>
            <a:r>
              <a:rPr lang="en-US" altLang="zh-CN" sz="2400" dirty="0"/>
              <a:t>David Weber</a:t>
            </a:r>
            <a:endParaRPr lang="zh-CN" altLang="en-US" sz="2400" dirty="0"/>
          </a:p>
        </p:txBody>
      </p:sp>
    </p:spTree>
    <p:extLst>
      <p:ext uri="{BB962C8B-B14F-4D97-AF65-F5344CB8AC3E}">
        <p14:creationId xmlns:p14="http://schemas.microsoft.com/office/powerpoint/2010/main" val="3375813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7D0AA3-B89E-4A9C-9445-FE9BAEB59108}"/>
              </a:ext>
            </a:extLst>
          </p:cNvPr>
          <p:cNvSpPr>
            <a:spLocks noGrp="1"/>
          </p:cNvSpPr>
          <p:nvPr>
            <p:ph type="title"/>
          </p:nvPr>
        </p:nvSpPr>
        <p:spPr>
          <a:xfrm>
            <a:off x="0" y="1062381"/>
            <a:ext cx="12192000" cy="1049235"/>
          </a:xfrm>
        </p:spPr>
        <p:txBody>
          <a:bodyPr/>
          <a:lstStyle/>
          <a:p>
            <a:pPr algn="ctr"/>
            <a:r>
              <a:rPr lang="en-US" altLang="zh-CN" b="1" dirty="0"/>
              <a:t>Empirical Results</a:t>
            </a:r>
            <a:endParaRPr lang="zh-CN" altLang="en-US" b="1" dirty="0"/>
          </a:p>
        </p:txBody>
      </p:sp>
      <p:sp>
        <p:nvSpPr>
          <p:cNvPr id="3" name="内容占位符 2">
            <a:extLst>
              <a:ext uri="{FF2B5EF4-FFF2-40B4-BE49-F238E27FC236}">
                <a16:creationId xmlns:a16="http://schemas.microsoft.com/office/drawing/2014/main" id="{1A629E8F-95E4-484B-A204-1C7304F2A1DB}"/>
              </a:ext>
            </a:extLst>
          </p:cNvPr>
          <p:cNvSpPr>
            <a:spLocks noGrp="1"/>
          </p:cNvSpPr>
          <p:nvPr>
            <p:ph idx="1"/>
          </p:nvPr>
        </p:nvSpPr>
        <p:spPr>
          <a:xfrm>
            <a:off x="1130270" y="1706880"/>
            <a:ext cx="10484925" cy="4335105"/>
          </a:xfrm>
        </p:spPr>
        <p:txBody>
          <a:bodyPr>
            <a:normAutofit/>
          </a:bodyPr>
          <a:lstStyle/>
          <a:p>
            <a:r>
              <a:rPr lang="en-US" altLang="zh-CN" sz="1800" b="1" i="1" dirty="0"/>
              <a:t>Corroborated</a:t>
            </a:r>
            <a:r>
              <a:rPr lang="en-US" altLang="zh-CN" sz="1800" dirty="0"/>
              <a:t>: Volume uncertainty and comparative production costs. VU receiving more attention than TU may owe to demand estimates as a priority over retooling. </a:t>
            </a:r>
          </a:p>
          <a:p>
            <a:endParaRPr lang="en-US" altLang="zh-CN" sz="1800" dirty="0"/>
          </a:p>
          <a:p>
            <a:r>
              <a:rPr lang="en-US" altLang="zh-CN" sz="1800" dirty="0"/>
              <a:t>Moderately Corroborated: Competitiveness of Supplier Market</a:t>
            </a:r>
          </a:p>
          <a:p>
            <a:endParaRPr lang="en-US" altLang="zh-CN" sz="1800" dirty="0"/>
          </a:p>
          <a:p>
            <a:r>
              <a:rPr lang="en-US" altLang="zh-CN" sz="1800" dirty="0"/>
              <a:t>Not Corroborated (i.e., </a:t>
            </a:r>
            <a:r>
              <a:rPr lang="en-US" altLang="zh-CN" sz="1800" b="1" i="1" dirty="0"/>
              <a:t>Falsified</a:t>
            </a:r>
            <a:r>
              <a:rPr lang="en-US" altLang="zh-CN" sz="1800" dirty="0"/>
              <a:t>): Technological Uncertainty (positive TU was associated with buy decisions), Effects of competition and Buyer Experience (NB: For an explanation of the technological uncertainty result, see Balakrishnan and </a:t>
            </a:r>
            <a:r>
              <a:rPr lang="en-US" altLang="zh-CN" sz="1800" dirty="0" err="1"/>
              <a:t>Wernerfelt</a:t>
            </a:r>
            <a:r>
              <a:rPr lang="en-US" altLang="zh-CN" sz="1800" dirty="0"/>
              <a:t> (1986).</a:t>
            </a:r>
          </a:p>
          <a:p>
            <a:r>
              <a:rPr lang="en-US" altLang="zh-CN" sz="1800" dirty="0"/>
              <a:t>Finding: Comparative production costs had a predominant influence on make-or-buy decisions over transactions costs.</a:t>
            </a:r>
            <a:endParaRPr lang="zh-CN" altLang="en-US" sz="1800" dirty="0"/>
          </a:p>
        </p:txBody>
      </p:sp>
    </p:spTree>
    <p:extLst>
      <p:ext uri="{BB962C8B-B14F-4D97-AF65-F5344CB8AC3E}">
        <p14:creationId xmlns:p14="http://schemas.microsoft.com/office/powerpoint/2010/main" val="1874078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820AAF-A3BF-4C4D-8EFD-E76D4CBBACC9}"/>
              </a:ext>
            </a:extLst>
          </p:cNvPr>
          <p:cNvSpPr>
            <a:spLocks noGrp="1"/>
          </p:cNvSpPr>
          <p:nvPr>
            <p:ph type="title"/>
          </p:nvPr>
        </p:nvSpPr>
        <p:spPr>
          <a:xfrm>
            <a:off x="0" y="1122534"/>
            <a:ext cx="12191999" cy="1049235"/>
          </a:xfrm>
        </p:spPr>
        <p:txBody>
          <a:bodyPr/>
          <a:lstStyle/>
          <a:p>
            <a:pPr algn="ctr"/>
            <a:r>
              <a:rPr lang="en-US" altLang="zh-CN" b="1" dirty="0"/>
              <a:t>Discussion</a:t>
            </a:r>
            <a:endParaRPr lang="zh-CN" altLang="en-US" b="1" dirty="0"/>
          </a:p>
        </p:txBody>
      </p:sp>
      <p:sp>
        <p:nvSpPr>
          <p:cNvPr id="3" name="内容占位符 2">
            <a:extLst>
              <a:ext uri="{FF2B5EF4-FFF2-40B4-BE49-F238E27FC236}">
                <a16:creationId xmlns:a16="http://schemas.microsoft.com/office/drawing/2014/main" id="{2C708206-704E-461D-B723-9B102F11FD3C}"/>
              </a:ext>
            </a:extLst>
          </p:cNvPr>
          <p:cNvSpPr>
            <a:spLocks noGrp="1"/>
          </p:cNvSpPr>
          <p:nvPr>
            <p:ph idx="1"/>
          </p:nvPr>
        </p:nvSpPr>
        <p:spPr>
          <a:xfrm>
            <a:off x="755009" y="2171769"/>
            <a:ext cx="11436992" cy="3294576"/>
          </a:xfrm>
        </p:spPr>
        <p:txBody>
          <a:bodyPr>
            <a:normAutofit fontScale="92500" lnSpcReduction="20000"/>
          </a:bodyPr>
          <a:lstStyle/>
          <a:p>
            <a:r>
              <a:rPr lang="en-US" altLang="zh-CN" sz="2400" dirty="0"/>
              <a:t>Empirical Problem: small sample, not random, not generalized, alternative model specifications not considered, missing variable problem. Also, common method bias given the heavy reliance on survey data.</a:t>
            </a:r>
          </a:p>
          <a:p>
            <a:pPr>
              <a:spcBef>
                <a:spcPts val="1800"/>
              </a:spcBef>
            </a:pPr>
            <a:r>
              <a:rPr lang="en-US" altLang="zh-CN" sz="2400" dirty="0"/>
              <a:t>Measurement of make-or-buy, binary or non-binary</a:t>
            </a:r>
          </a:p>
          <a:p>
            <a:pPr>
              <a:spcBef>
                <a:spcPts val="1800"/>
              </a:spcBef>
            </a:pPr>
            <a:r>
              <a:rPr lang="en-US" altLang="zh-CN" sz="2400" dirty="0"/>
              <a:t>Mixed empirical corroboration of TCE</a:t>
            </a:r>
          </a:p>
          <a:p>
            <a:pPr lvl="1"/>
            <a:r>
              <a:rPr lang="en-US" altLang="zh-CN" sz="2000" dirty="0"/>
              <a:t>Old good days:  several hypotheses are falsified and still published</a:t>
            </a:r>
          </a:p>
          <a:p>
            <a:pPr>
              <a:spcBef>
                <a:spcPts val="1800"/>
              </a:spcBef>
            </a:pPr>
            <a:r>
              <a:rPr lang="en-US" altLang="zh-CN" sz="2400" dirty="0"/>
              <a:t>Uncertainty and Asset Specificity: joint or independent?</a:t>
            </a:r>
          </a:p>
          <a:p>
            <a:endParaRPr lang="en-US" altLang="zh-CN" sz="2400" dirty="0"/>
          </a:p>
          <a:p>
            <a:endParaRPr lang="en-US" altLang="zh-CN" dirty="0"/>
          </a:p>
          <a:p>
            <a:endParaRPr lang="zh-CN" altLang="en-US" dirty="0"/>
          </a:p>
        </p:txBody>
      </p:sp>
    </p:spTree>
    <p:extLst>
      <p:ext uri="{BB962C8B-B14F-4D97-AF65-F5344CB8AC3E}">
        <p14:creationId xmlns:p14="http://schemas.microsoft.com/office/powerpoint/2010/main" val="45467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FC6E23-7454-4103-8D05-2B341A8BF17E}"/>
              </a:ext>
            </a:extLst>
          </p:cNvPr>
          <p:cNvSpPr>
            <a:spLocks noGrp="1"/>
          </p:cNvSpPr>
          <p:nvPr>
            <p:ph type="title"/>
          </p:nvPr>
        </p:nvSpPr>
        <p:spPr>
          <a:xfrm>
            <a:off x="0" y="1122534"/>
            <a:ext cx="12192000" cy="1049235"/>
          </a:xfrm>
        </p:spPr>
        <p:txBody>
          <a:bodyPr/>
          <a:lstStyle/>
          <a:p>
            <a:pPr algn="ctr"/>
            <a:r>
              <a:rPr lang="en-US" altLang="zh-CN" b="1" dirty="0"/>
              <a:t>Research Question</a:t>
            </a:r>
            <a:endParaRPr lang="zh-CN" altLang="en-US" b="1" dirty="0"/>
          </a:p>
        </p:txBody>
      </p:sp>
      <p:sp>
        <p:nvSpPr>
          <p:cNvPr id="3" name="内容占位符 2">
            <a:extLst>
              <a:ext uri="{FF2B5EF4-FFF2-40B4-BE49-F238E27FC236}">
                <a16:creationId xmlns:a16="http://schemas.microsoft.com/office/drawing/2014/main" id="{7BA68108-0240-4227-87DF-94604621B958}"/>
              </a:ext>
            </a:extLst>
          </p:cNvPr>
          <p:cNvSpPr>
            <a:spLocks noGrp="1"/>
          </p:cNvSpPr>
          <p:nvPr>
            <p:ph idx="1"/>
          </p:nvPr>
        </p:nvSpPr>
        <p:spPr>
          <a:xfrm>
            <a:off x="453005" y="2171769"/>
            <a:ext cx="11663493" cy="3294576"/>
          </a:xfrm>
        </p:spPr>
        <p:txBody>
          <a:bodyPr>
            <a:normAutofit lnSpcReduction="10000"/>
          </a:bodyPr>
          <a:lstStyle/>
          <a:p>
            <a:r>
              <a:rPr lang="en-US" altLang="zh-CN" sz="2400" dirty="0"/>
              <a:t>Make-or-buy decisions are considered as a paradigmatic (or canonical) problem for analyzing transaction costs given their relevance for vertical integration.</a:t>
            </a:r>
          </a:p>
          <a:p>
            <a:pPr marL="0" indent="0">
              <a:buNone/>
            </a:pPr>
            <a:endParaRPr lang="en-US" altLang="zh-CN" sz="2400" dirty="0"/>
          </a:p>
          <a:p>
            <a:r>
              <a:rPr lang="en-US" altLang="zh-CN" sz="2400" dirty="0"/>
              <a:t>How do supplier market competition, volume uncertainty, technological uncertainty, and comparative production costs between buyer and supplier affect the make-or-buy decision?</a:t>
            </a:r>
            <a:endParaRPr lang="zh-CN" altLang="en-US" sz="2400" dirty="0"/>
          </a:p>
        </p:txBody>
      </p:sp>
    </p:spTree>
    <p:extLst>
      <p:ext uri="{BB962C8B-B14F-4D97-AF65-F5344CB8AC3E}">
        <p14:creationId xmlns:p14="http://schemas.microsoft.com/office/powerpoint/2010/main" val="2463691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E25742-0168-48B3-9056-92CE3CEEF114}"/>
              </a:ext>
            </a:extLst>
          </p:cNvPr>
          <p:cNvSpPr>
            <a:spLocks noGrp="1"/>
          </p:cNvSpPr>
          <p:nvPr>
            <p:ph type="title"/>
          </p:nvPr>
        </p:nvSpPr>
        <p:spPr>
          <a:xfrm>
            <a:off x="0" y="1163049"/>
            <a:ext cx="12192000" cy="1049235"/>
          </a:xfrm>
        </p:spPr>
        <p:txBody>
          <a:bodyPr/>
          <a:lstStyle/>
          <a:p>
            <a:pPr algn="ctr"/>
            <a:r>
              <a:rPr lang="en-US" altLang="zh-CN" b="1" dirty="0"/>
              <a:t>TCE and Make-or-Buy Decision</a:t>
            </a:r>
            <a:endParaRPr lang="zh-CN" altLang="en-US" b="1" dirty="0"/>
          </a:p>
        </p:txBody>
      </p:sp>
      <p:sp>
        <p:nvSpPr>
          <p:cNvPr id="3" name="内容占位符 2">
            <a:extLst>
              <a:ext uri="{FF2B5EF4-FFF2-40B4-BE49-F238E27FC236}">
                <a16:creationId xmlns:a16="http://schemas.microsoft.com/office/drawing/2014/main" id="{84333555-ECA8-472F-818C-B3FB1D433B58}"/>
              </a:ext>
            </a:extLst>
          </p:cNvPr>
          <p:cNvSpPr>
            <a:spLocks noGrp="1"/>
          </p:cNvSpPr>
          <p:nvPr>
            <p:ph idx="1"/>
          </p:nvPr>
        </p:nvSpPr>
        <p:spPr>
          <a:xfrm>
            <a:off x="192946" y="1880823"/>
            <a:ext cx="11828477" cy="4226362"/>
          </a:xfrm>
        </p:spPr>
        <p:txBody>
          <a:bodyPr>
            <a:normAutofit/>
          </a:bodyPr>
          <a:lstStyle/>
          <a:p>
            <a:r>
              <a:rPr lang="en-US" altLang="zh-CN" b="1" i="1" dirty="0"/>
              <a:t>Two dimensions</a:t>
            </a:r>
            <a:r>
              <a:rPr lang="en-US" altLang="zh-CN" dirty="0"/>
              <a:t>:</a:t>
            </a:r>
          </a:p>
          <a:p>
            <a:pPr>
              <a:spcBef>
                <a:spcPts val="1800"/>
              </a:spcBef>
            </a:pPr>
            <a:r>
              <a:rPr lang="en-US" altLang="zh-CN" dirty="0"/>
              <a:t>(1) the uncertainty associated with executing the transaction; and</a:t>
            </a:r>
          </a:p>
          <a:p>
            <a:pPr>
              <a:spcBef>
                <a:spcPts val="1800"/>
              </a:spcBef>
            </a:pPr>
            <a:r>
              <a:rPr lang="en-US" altLang="zh-CN" dirty="0"/>
              <a:t>(2)the uniqueness or specificity of the assets associated with the goods or service transacted.</a:t>
            </a:r>
          </a:p>
          <a:p>
            <a:pPr>
              <a:spcBef>
                <a:spcPts val="1800"/>
              </a:spcBef>
            </a:pPr>
            <a:r>
              <a:rPr lang="en-US" altLang="zh-CN" i="1" dirty="0"/>
              <a:t>Main Logic</a:t>
            </a:r>
            <a:r>
              <a:rPr lang="en-US" altLang="zh-CN" dirty="0"/>
              <a:t>: individuals have limited information-processing capacity and are subject to potential opportunistic bargaining, high uncertainty makes it more difficult for the buyer of the goods or service to evaluate the supplier's actions (due to incomplete contracts), and high asset specificity makes opportunistic supplier decisions particularly</a:t>
            </a:r>
            <a:r>
              <a:rPr lang="en-US" altLang="zh-CN" i="1" dirty="0"/>
              <a:t> risky </a:t>
            </a:r>
            <a:r>
              <a:rPr lang="en-US" altLang="zh-CN" dirty="0"/>
              <a:t>for the buyer because of potential economic hold-up problems. Unilateral control over production thus reduces the buyer’s risk.</a:t>
            </a:r>
          </a:p>
          <a:p>
            <a:endParaRPr lang="en-US" altLang="zh-CN" dirty="0"/>
          </a:p>
          <a:p>
            <a:endParaRPr lang="zh-CN" altLang="en-US" dirty="0"/>
          </a:p>
        </p:txBody>
      </p:sp>
    </p:spTree>
    <p:extLst>
      <p:ext uri="{BB962C8B-B14F-4D97-AF65-F5344CB8AC3E}">
        <p14:creationId xmlns:p14="http://schemas.microsoft.com/office/powerpoint/2010/main" val="196927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F94437-60E1-4199-B2CD-5B1835510B55}"/>
              </a:ext>
            </a:extLst>
          </p:cNvPr>
          <p:cNvSpPr>
            <a:spLocks noGrp="1"/>
          </p:cNvSpPr>
          <p:nvPr>
            <p:ph type="title"/>
          </p:nvPr>
        </p:nvSpPr>
        <p:spPr>
          <a:xfrm>
            <a:off x="0" y="953324"/>
            <a:ext cx="12192000" cy="1049235"/>
          </a:xfrm>
        </p:spPr>
        <p:txBody>
          <a:bodyPr/>
          <a:lstStyle/>
          <a:p>
            <a:pPr algn="ctr"/>
            <a:r>
              <a:rPr lang="en-US" altLang="zh-CN" b="1" dirty="0"/>
              <a:t>Literature Gap</a:t>
            </a:r>
            <a:endParaRPr lang="zh-CN" altLang="en-US" b="1" dirty="0"/>
          </a:p>
        </p:txBody>
      </p:sp>
      <p:sp>
        <p:nvSpPr>
          <p:cNvPr id="3" name="内容占位符 2">
            <a:extLst>
              <a:ext uri="{FF2B5EF4-FFF2-40B4-BE49-F238E27FC236}">
                <a16:creationId xmlns:a16="http://schemas.microsoft.com/office/drawing/2014/main" id="{71E42244-CF78-4079-99A3-2DEEA78E94E9}"/>
              </a:ext>
            </a:extLst>
          </p:cNvPr>
          <p:cNvSpPr>
            <a:spLocks noGrp="1"/>
          </p:cNvSpPr>
          <p:nvPr>
            <p:ph idx="1"/>
          </p:nvPr>
        </p:nvSpPr>
        <p:spPr>
          <a:xfrm>
            <a:off x="209725" y="1781151"/>
            <a:ext cx="11887199" cy="4300053"/>
          </a:xfrm>
        </p:spPr>
        <p:txBody>
          <a:bodyPr>
            <a:normAutofit/>
          </a:bodyPr>
          <a:lstStyle/>
          <a:p>
            <a:r>
              <a:rPr lang="en-US" altLang="zh-CN" dirty="0"/>
              <a:t>In addition to vertical integration, this article also discusses vertical de-integration;</a:t>
            </a:r>
          </a:p>
          <a:p>
            <a:r>
              <a:rPr lang="en-US" altLang="zh-CN" b="1" dirty="0"/>
              <a:t>Asset specificity and uncertainty are joint conditions for make decisions. This study allowed to each of these variables to influence make-or-buy decisions independently</a:t>
            </a:r>
            <a:r>
              <a:rPr lang="en-US" altLang="zh-CN" dirty="0"/>
              <a:t>;</a:t>
            </a:r>
          </a:p>
          <a:p>
            <a:r>
              <a:rPr lang="en-US" altLang="zh-CN" dirty="0"/>
              <a:t>Sufficient uncertainty was inherent in all transactions included in the study to make it very difficult for the buyer to neutralize potential supplier opportunism effectively through contingent claims contracts (Williamson, 1975: 22); Therefore, any increase in asset specificity would tend to increase transaction costs. </a:t>
            </a:r>
          </a:p>
          <a:p>
            <a:r>
              <a:rPr lang="en-US" altLang="zh-CN" dirty="0"/>
              <a:t>Because of the way that the types of uncertainty examined influenced transaction costs, it is assumed that they did so independently of the level of asset specificity.</a:t>
            </a:r>
          </a:p>
          <a:p>
            <a:endParaRPr lang="en-US" altLang="zh-CN" dirty="0"/>
          </a:p>
          <a:p>
            <a:endParaRPr lang="zh-CN" altLang="en-US" dirty="0"/>
          </a:p>
        </p:txBody>
      </p:sp>
    </p:spTree>
    <p:extLst>
      <p:ext uri="{BB962C8B-B14F-4D97-AF65-F5344CB8AC3E}">
        <p14:creationId xmlns:p14="http://schemas.microsoft.com/office/powerpoint/2010/main" val="3968545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CBAD-55DE-A6C1-B302-B078E48AE9C3}"/>
              </a:ext>
            </a:extLst>
          </p:cNvPr>
          <p:cNvSpPr>
            <a:spLocks noGrp="1"/>
          </p:cNvSpPr>
          <p:nvPr>
            <p:ph type="title"/>
          </p:nvPr>
        </p:nvSpPr>
        <p:spPr/>
        <p:txBody>
          <a:bodyPr/>
          <a:lstStyle/>
          <a:p>
            <a:pPr algn="ctr"/>
            <a:r>
              <a:rPr lang="en-US" b="1" dirty="0"/>
              <a:t>Two types of uncertainty </a:t>
            </a:r>
          </a:p>
        </p:txBody>
      </p:sp>
      <p:sp>
        <p:nvSpPr>
          <p:cNvPr id="3" name="Content Placeholder 2">
            <a:extLst>
              <a:ext uri="{FF2B5EF4-FFF2-40B4-BE49-F238E27FC236}">
                <a16:creationId xmlns:a16="http://schemas.microsoft.com/office/drawing/2014/main" id="{5D23EC2D-11B0-7AC1-CAF6-8CF9A0339C95}"/>
              </a:ext>
            </a:extLst>
          </p:cNvPr>
          <p:cNvSpPr>
            <a:spLocks noGrp="1"/>
          </p:cNvSpPr>
          <p:nvPr>
            <p:ph idx="1"/>
          </p:nvPr>
        </p:nvSpPr>
        <p:spPr/>
        <p:txBody>
          <a:bodyPr/>
          <a:lstStyle/>
          <a:p>
            <a:r>
              <a:rPr lang="en-US" b="1" dirty="0"/>
              <a:t>Volume uncertainty</a:t>
            </a:r>
            <a:r>
              <a:rPr lang="en-US" dirty="0"/>
              <a:t>: Fluctuations in the demand for a component and confidence placed in demand estimates. High VU imposes increased production costs and excess capacity on suppliers and excess inventory or stock outs on buyers. Increase in VU leads to increase in TC.</a:t>
            </a:r>
          </a:p>
          <a:p>
            <a:endParaRPr lang="en-US" dirty="0"/>
          </a:p>
          <a:p>
            <a:r>
              <a:rPr lang="en-US" b="1" dirty="0"/>
              <a:t>Technological uncertainty</a:t>
            </a:r>
            <a:r>
              <a:rPr lang="en-US" dirty="0"/>
              <a:t>: Changes in component design (retooling). Increases buyer costs (re-contracting with supplier). Thus, TU increases the likelihood of a “make” decision.</a:t>
            </a:r>
          </a:p>
        </p:txBody>
      </p:sp>
    </p:spTree>
    <p:extLst>
      <p:ext uri="{BB962C8B-B14F-4D97-AF65-F5344CB8AC3E}">
        <p14:creationId xmlns:p14="http://schemas.microsoft.com/office/powerpoint/2010/main" val="6549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FF0D7C-E72A-4EF4-B836-A5FC967FEA8B}"/>
              </a:ext>
            </a:extLst>
          </p:cNvPr>
          <p:cNvSpPr>
            <a:spLocks noGrp="1"/>
          </p:cNvSpPr>
          <p:nvPr>
            <p:ph type="title"/>
          </p:nvPr>
        </p:nvSpPr>
        <p:spPr>
          <a:xfrm>
            <a:off x="0" y="1132906"/>
            <a:ext cx="12192000" cy="1049235"/>
          </a:xfrm>
        </p:spPr>
        <p:txBody>
          <a:bodyPr/>
          <a:lstStyle/>
          <a:p>
            <a:pPr algn="ctr"/>
            <a:r>
              <a:rPr lang="en-US" altLang="zh-CN" b="1" dirty="0"/>
              <a:t>Theory Development: Uncertainty</a:t>
            </a:r>
            <a:endParaRPr lang="zh-CN" altLang="en-US" b="1" dirty="0"/>
          </a:p>
        </p:txBody>
      </p:sp>
      <p:sp>
        <p:nvSpPr>
          <p:cNvPr id="4" name="矩形 3">
            <a:extLst>
              <a:ext uri="{FF2B5EF4-FFF2-40B4-BE49-F238E27FC236}">
                <a16:creationId xmlns:a16="http://schemas.microsoft.com/office/drawing/2014/main" id="{AF2F0816-2848-49C5-A19F-6A787C80266E}"/>
              </a:ext>
            </a:extLst>
          </p:cNvPr>
          <p:cNvSpPr/>
          <p:nvPr/>
        </p:nvSpPr>
        <p:spPr>
          <a:xfrm>
            <a:off x="1313895" y="2210540"/>
            <a:ext cx="2565647"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H1: Volume Uncertainty</a:t>
            </a:r>
            <a:endParaRPr lang="zh-CN" altLang="en-US" dirty="0">
              <a:solidFill>
                <a:schemeClr val="tx1"/>
              </a:solidFill>
            </a:endParaRPr>
          </a:p>
        </p:txBody>
      </p:sp>
      <p:sp>
        <p:nvSpPr>
          <p:cNvPr id="6" name="矩形 5">
            <a:extLst>
              <a:ext uri="{FF2B5EF4-FFF2-40B4-BE49-F238E27FC236}">
                <a16:creationId xmlns:a16="http://schemas.microsoft.com/office/drawing/2014/main" id="{73AF538D-632E-4BAA-A80D-699F57D9508C}"/>
              </a:ext>
            </a:extLst>
          </p:cNvPr>
          <p:cNvSpPr/>
          <p:nvPr/>
        </p:nvSpPr>
        <p:spPr>
          <a:xfrm>
            <a:off x="1313895" y="3295096"/>
            <a:ext cx="2565647"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H2: Technological Uncertainty</a:t>
            </a:r>
            <a:endParaRPr lang="zh-CN" altLang="en-US" dirty="0">
              <a:solidFill>
                <a:schemeClr val="tx1"/>
              </a:solidFill>
            </a:endParaRPr>
          </a:p>
        </p:txBody>
      </p:sp>
      <p:sp>
        <p:nvSpPr>
          <p:cNvPr id="7" name="矩形 6">
            <a:extLst>
              <a:ext uri="{FF2B5EF4-FFF2-40B4-BE49-F238E27FC236}">
                <a16:creationId xmlns:a16="http://schemas.microsoft.com/office/drawing/2014/main" id="{38895BD3-1685-4667-833F-313F32BA7082}"/>
              </a:ext>
            </a:extLst>
          </p:cNvPr>
          <p:cNvSpPr/>
          <p:nvPr/>
        </p:nvSpPr>
        <p:spPr>
          <a:xfrm>
            <a:off x="6926062" y="2682537"/>
            <a:ext cx="2565647"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Make</a:t>
            </a:r>
            <a:endParaRPr lang="zh-CN" altLang="en-US" dirty="0">
              <a:solidFill>
                <a:schemeClr val="tx1"/>
              </a:solidFill>
            </a:endParaRPr>
          </a:p>
        </p:txBody>
      </p:sp>
      <p:cxnSp>
        <p:nvCxnSpPr>
          <p:cNvPr id="9" name="直接箭头连接符 8">
            <a:extLst>
              <a:ext uri="{FF2B5EF4-FFF2-40B4-BE49-F238E27FC236}">
                <a16:creationId xmlns:a16="http://schemas.microsoft.com/office/drawing/2014/main" id="{0AA235A7-869B-4E01-8C6B-9CCDB1EB02D5}"/>
              </a:ext>
            </a:extLst>
          </p:cNvPr>
          <p:cNvCxnSpPr>
            <a:stCxn id="4" idx="3"/>
            <a:endCxn id="7" idx="1"/>
          </p:cNvCxnSpPr>
          <p:nvPr/>
        </p:nvCxnSpPr>
        <p:spPr>
          <a:xfrm>
            <a:off x="3879542" y="2516820"/>
            <a:ext cx="3046520" cy="471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接箭头连接符 10">
            <a:extLst>
              <a:ext uri="{FF2B5EF4-FFF2-40B4-BE49-F238E27FC236}">
                <a16:creationId xmlns:a16="http://schemas.microsoft.com/office/drawing/2014/main" id="{2919CCBB-4BD4-4606-8458-4A9BE13FD69F}"/>
              </a:ext>
            </a:extLst>
          </p:cNvPr>
          <p:cNvCxnSpPr>
            <a:stCxn id="6" idx="3"/>
            <a:endCxn id="7" idx="1"/>
          </p:cNvCxnSpPr>
          <p:nvPr/>
        </p:nvCxnSpPr>
        <p:spPr>
          <a:xfrm flipV="1">
            <a:off x="3879542" y="2988817"/>
            <a:ext cx="3046520" cy="612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49351071-009E-4360-8451-F18C8FA2D4E9}"/>
              </a:ext>
            </a:extLst>
          </p:cNvPr>
          <p:cNvSpPr txBox="1"/>
          <p:nvPr/>
        </p:nvSpPr>
        <p:spPr>
          <a:xfrm>
            <a:off x="4811697" y="2414726"/>
            <a:ext cx="292963" cy="369332"/>
          </a:xfrm>
          <a:prstGeom prst="rect">
            <a:avLst/>
          </a:prstGeom>
          <a:noFill/>
        </p:spPr>
        <p:txBody>
          <a:bodyPr wrap="square" rtlCol="0">
            <a:spAutoFit/>
          </a:bodyPr>
          <a:lstStyle/>
          <a:p>
            <a:r>
              <a:rPr lang="en-US" altLang="zh-CN" dirty="0"/>
              <a:t>+</a:t>
            </a:r>
            <a:endParaRPr lang="zh-CN" altLang="en-US" dirty="0"/>
          </a:p>
        </p:txBody>
      </p:sp>
      <p:sp>
        <p:nvSpPr>
          <p:cNvPr id="15" name="文本框 14">
            <a:extLst>
              <a:ext uri="{FF2B5EF4-FFF2-40B4-BE49-F238E27FC236}">
                <a16:creationId xmlns:a16="http://schemas.microsoft.com/office/drawing/2014/main" id="{F841BFED-8DF1-450C-AC30-B08D4B27CDD3}"/>
              </a:ext>
            </a:extLst>
          </p:cNvPr>
          <p:cNvSpPr txBox="1"/>
          <p:nvPr/>
        </p:nvSpPr>
        <p:spPr>
          <a:xfrm>
            <a:off x="4813176" y="3385184"/>
            <a:ext cx="292963" cy="369332"/>
          </a:xfrm>
          <a:prstGeom prst="rect">
            <a:avLst/>
          </a:prstGeom>
          <a:noFill/>
        </p:spPr>
        <p:txBody>
          <a:bodyPr wrap="square" rtlCol="0">
            <a:spAutoFit/>
          </a:bodyPr>
          <a:lstStyle/>
          <a:p>
            <a:r>
              <a:rPr lang="en-US" altLang="zh-CN" dirty="0"/>
              <a:t>+</a:t>
            </a:r>
            <a:endParaRPr lang="zh-CN" altLang="en-US" dirty="0"/>
          </a:p>
        </p:txBody>
      </p:sp>
      <p:sp>
        <p:nvSpPr>
          <p:cNvPr id="17" name="矩形 16">
            <a:extLst>
              <a:ext uri="{FF2B5EF4-FFF2-40B4-BE49-F238E27FC236}">
                <a16:creationId xmlns:a16="http://schemas.microsoft.com/office/drawing/2014/main" id="{4977791A-CC2C-412E-B865-4B25FCB63F77}"/>
              </a:ext>
            </a:extLst>
          </p:cNvPr>
          <p:cNvSpPr/>
          <p:nvPr/>
        </p:nvSpPr>
        <p:spPr>
          <a:xfrm>
            <a:off x="1313895" y="4379652"/>
            <a:ext cx="2565647"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Buyer Experience*</a:t>
            </a:r>
            <a:endParaRPr lang="zh-CN" altLang="en-US" dirty="0">
              <a:solidFill>
                <a:schemeClr val="tx1"/>
              </a:solidFill>
            </a:endParaRPr>
          </a:p>
        </p:txBody>
      </p:sp>
      <p:cxnSp>
        <p:nvCxnSpPr>
          <p:cNvPr id="19" name="直接箭头连接符 18">
            <a:extLst>
              <a:ext uri="{FF2B5EF4-FFF2-40B4-BE49-F238E27FC236}">
                <a16:creationId xmlns:a16="http://schemas.microsoft.com/office/drawing/2014/main" id="{CEAC2B86-61ED-499D-99CC-A079D86FE61B}"/>
              </a:ext>
            </a:extLst>
          </p:cNvPr>
          <p:cNvCxnSpPr>
            <a:stCxn id="17" idx="0"/>
            <a:endCxn id="6" idx="2"/>
          </p:cNvCxnSpPr>
          <p:nvPr/>
        </p:nvCxnSpPr>
        <p:spPr>
          <a:xfrm flipV="1">
            <a:off x="2596719" y="3907655"/>
            <a:ext cx="0" cy="471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文本框 19">
            <a:extLst>
              <a:ext uri="{FF2B5EF4-FFF2-40B4-BE49-F238E27FC236}">
                <a16:creationId xmlns:a16="http://schemas.microsoft.com/office/drawing/2014/main" id="{121333A2-0881-4886-832F-38C03435CEC2}"/>
              </a:ext>
            </a:extLst>
          </p:cNvPr>
          <p:cNvSpPr txBox="1"/>
          <p:nvPr/>
        </p:nvSpPr>
        <p:spPr>
          <a:xfrm>
            <a:off x="2588580" y="3981921"/>
            <a:ext cx="292963" cy="369332"/>
          </a:xfrm>
          <a:prstGeom prst="rect">
            <a:avLst/>
          </a:prstGeom>
          <a:noFill/>
        </p:spPr>
        <p:txBody>
          <a:bodyPr wrap="square" rtlCol="0">
            <a:spAutoFit/>
          </a:bodyPr>
          <a:lstStyle/>
          <a:p>
            <a:r>
              <a:rPr lang="en-US" altLang="zh-CN" dirty="0"/>
              <a:t>-</a:t>
            </a:r>
            <a:endParaRPr lang="zh-CN" altLang="en-US" dirty="0"/>
          </a:p>
        </p:txBody>
      </p:sp>
      <p:sp>
        <p:nvSpPr>
          <p:cNvPr id="5" name="TextBox 4">
            <a:extLst>
              <a:ext uri="{FF2B5EF4-FFF2-40B4-BE49-F238E27FC236}">
                <a16:creationId xmlns:a16="http://schemas.microsoft.com/office/drawing/2014/main" id="{CF7FE441-EDB6-4ACD-98C7-70476527ED23}"/>
              </a:ext>
            </a:extLst>
          </p:cNvPr>
          <p:cNvSpPr txBox="1"/>
          <p:nvPr/>
        </p:nvSpPr>
        <p:spPr>
          <a:xfrm>
            <a:off x="1313895" y="5309595"/>
            <a:ext cx="9270063" cy="646331"/>
          </a:xfrm>
          <a:prstGeom prst="rect">
            <a:avLst/>
          </a:prstGeom>
          <a:noFill/>
        </p:spPr>
        <p:txBody>
          <a:bodyPr wrap="square" rtlCol="0">
            <a:spAutoFit/>
          </a:bodyPr>
          <a:lstStyle/>
          <a:p>
            <a:r>
              <a:rPr lang="en-US" dirty="0"/>
              <a:t>*Greater buyer experience, reducing technological uncertainty and thereby the risk of opportunism, should lead to the </a:t>
            </a:r>
            <a:r>
              <a:rPr lang="en-US" b="1" dirty="0"/>
              <a:t>Buy</a:t>
            </a:r>
            <a:r>
              <a:rPr lang="en-US" dirty="0"/>
              <a:t> decision.</a:t>
            </a:r>
          </a:p>
        </p:txBody>
      </p:sp>
    </p:spTree>
    <p:extLst>
      <p:ext uri="{BB962C8B-B14F-4D97-AF65-F5344CB8AC3E}">
        <p14:creationId xmlns:p14="http://schemas.microsoft.com/office/powerpoint/2010/main" val="313547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D47028-91DE-4431-95D1-BF0692D9E192}"/>
              </a:ext>
            </a:extLst>
          </p:cNvPr>
          <p:cNvSpPr>
            <a:spLocks noGrp="1"/>
          </p:cNvSpPr>
          <p:nvPr>
            <p:ph type="title"/>
          </p:nvPr>
        </p:nvSpPr>
        <p:spPr>
          <a:xfrm>
            <a:off x="0" y="1020312"/>
            <a:ext cx="12122092" cy="1049235"/>
          </a:xfrm>
        </p:spPr>
        <p:txBody>
          <a:bodyPr/>
          <a:lstStyle/>
          <a:p>
            <a:pPr algn="ctr"/>
            <a:r>
              <a:rPr lang="en-US" altLang="zh-CN" b="1" dirty="0"/>
              <a:t>Theory Development: </a:t>
            </a:r>
            <a:br>
              <a:rPr lang="en-US" altLang="zh-CN" b="1" dirty="0"/>
            </a:br>
            <a:r>
              <a:rPr lang="en-US" altLang="zh-CN" b="1" dirty="0"/>
              <a:t>Competitive Production Cost</a:t>
            </a:r>
            <a:endParaRPr lang="zh-CN" altLang="en-US" b="1" dirty="0"/>
          </a:p>
        </p:txBody>
      </p:sp>
      <p:sp>
        <p:nvSpPr>
          <p:cNvPr id="4" name="矩形 3">
            <a:extLst>
              <a:ext uri="{FF2B5EF4-FFF2-40B4-BE49-F238E27FC236}">
                <a16:creationId xmlns:a16="http://schemas.microsoft.com/office/drawing/2014/main" id="{EA0F52D0-4A57-4389-99A9-3BA96045441F}"/>
              </a:ext>
            </a:extLst>
          </p:cNvPr>
          <p:cNvSpPr/>
          <p:nvPr/>
        </p:nvSpPr>
        <p:spPr>
          <a:xfrm>
            <a:off x="4387048" y="3122718"/>
            <a:ext cx="2974020"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Supplier Production Cost Advantage</a:t>
            </a:r>
            <a:endParaRPr lang="zh-CN" altLang="en-US" dirty="0">
              <a:solidFill>
                <a:schemeClr val="tx1"/>
              </a:solidFill>
            </a:endParaRPr>
          </a:p>
        </p:txBody>
      </p:sp>
      <p:sp>
        <p:nvSpPr>
          <p:cNvPr id="5" name="矩形 4">
            <a:extLst>
              <a:ext uri="{FF2B5EF4-FFF2-40B4-BE49-F238E27FC236}">
                <a16:creationId xmlns:a16="http://schemas.microsoft.com/office/drawing/2014/main" id="{ECF5B96E-AC26-460C-9843-C5857FBB64E8}"/>
              </a:ext>
            </a:extLst>
          </p:cNvPr>
          <p:cNvSpPr/>
          <p:nvPr/>
        </p:nvSpPr>
        <p:spPr>
          <a:xfrm>
            <a:off x="7849339" y="3122719"/>
            <a:ext cx="2974020"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Buy</a:t>
            </a:r>
            <a:endParaRPr lang="zh-CN" altLang="en-US" dirty="0">
              <a:solidFill>
                <a:schemeClr val="tx1"/>
              </a:solidFill>
            </a:endParaRPr>
          </a:p>
        </p:txBody>
      </p:sp>
      <p:sp>
        <p:nvSpPr>
          <p:cNvPr id="6" name="矩形 5">
            <a:extLst>
              <a:ext uri="{FF2B5EF4-FFF2-40B4-BE49-F238E27FC236}">
                <a16:creationId xmlns:a16="http://schemas.microsoft.com/office/drawing/2014/main" id="{EB47D1D6-B695-400F-AAED-9E35C707C763}"/>
              </a:ext>
            </a:extLst>
          </p:cNvPr>
          <p:cNvSpPr/>
          <p:nvPr/>
        </p:nvSpPr>
        <p:spPr>
          <a:xfrm>
            <a:off x="915879" y="2416155"/>
            <a:ext cx="2974020"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H3: Competitiveness of Supplier Market</a:t>
            </a:r>
            <a:endParaRPr lang="zh-CN" altLang="en-US" dirty="0">
              <a:solidFill>
                <a:schemeClr val="tx1"/>
              </a:solidFill>
            </a:endParaRPr>
          </a:p>
        </p:txBody>
      </p:sp>
      <p:cxnSp>
        <p:nvCxnSpPr>
          <p:cNvPr id="8" name="直接箭头连接符 7">
            <a:extLst>
              <a:ext uri="{FF2B5EF4-FFF2-40B4-BE49-F238E27FC236}">
                <a16:creationId xmlns:a16="http://schemas.microsoft.com/office/drawing/2014/main" id="{2044AA15-405B-45AA-BDFC-2307A2A3805A}"/>
              </a:ext>
            </a:extLst>
          </p:cNvPr>
          <p:cNvCxnSpPr>
            <a:stCxn id="6" idx="3"/>
            <a:endCxn id="4" idx="1"/>
          </p:cNvCxnSpPr>
          <p:nvPr/>
        </p:nvCxnSpPr>
        <p:spPr>
          <a:xfrm>
            <a:off x="3889899" y="2722435"/>
            <a:ext cx="497149" cy="7065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id="{774E9361-6BAD-4FAC-A5B3-736FD56C12B4}"/>
              </a:ext>
            </a:extLst>
          </p:cNvPr>
          <p:cNvCxnSpPr>
            <a:stCxn id="4" idx="3"/>
            <a:endCxn id="5" idx="1"/>
          </p:cNvCxnSpPr>
          <p:nvPr/>
        </p:nvCxnSpPr>
        <p:spPr>
          <a:xfrm>
            <a:off x="7361068" y="3428998"/>
            <a:ext cx="48827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FAC3AD28-8B7C-4604-BB42-89F503FF7675}"/>
              </a:ext>
            </a:extLst>
          </p:cNvPr>
          <p:cNvSpPr txBox="1"/>
          <p:nvPr/>
        </p:nvSpPr>
        <p:spPr>
          <a:xfrm>
            <a:off x="4006787" y="2803125"/>
            <a:ext cx="292963" cy="369332"/>
          </a:xfrm>
          <a:prstGeom prst="rect">
            <a:avLst/>
          </a:prstGeom>
          <a:noFill/>
        </p:spPr>
        <p:txBody>
          <a:bodyPr wrap="square" rtlCol="0">
            <a:spAutoFit/>
          </a:bodyPr>
          <a:lstStyle/>
          <a:p>
            <a:r>
              <a:rPr lang="en-US" altLang="zh-CN" dirty="0"/>
              <a:t>+</a:t>
            </a:r>
            <a:endParaRPr lang="zh-CN" altLang="en-US" dirty="0"/>
          </a:p>
        </p:txBody>
      </p:sp>
      <p:sp>
        <p:nvSpPr>
          <p:cNvPr id="12" name="文本框 11">
            <a:extLst>
              <a:ext uri="{FF2B5EF4-FFF2-40B4-BE49-F238E27FC236}">
                <a16:creationId xmlns:a16="http://schemas.microsoft.com/office/drawing/2014/main" id="{B486D9DD-A1D4-4D11-91FE-C62879BC31C5}"/>
              </a:ext>
            </a:extLst>
          </p:cNvPr>
          <p:cNvSpPr txBox="1"/>
          <p:nvPr/>
        </p:nvSpPr>
        <p:spPr>
          <a:xfrm>
            <a:off x="7458722" y="3122718"/>
            <a:ext cx="292963" cy="369332"/>
          </a:xfrm>
          <a:prstGeom prst="rect">
            <a:avLst/>
          </a:prstGeom>
          <a:noFill/>
        </p:spPr>
        <p:txBody>
          <a:bodyPr wrap="square" rtlCol="0">
            <a:spAutoFit/>
          </a:bodyPr>
          <a:lstStyle/>
          <a:p>
            <a:r>
              <a:rPr lang="en-US" altLang="zh-CN" dirty="0"/>
              <a:t>+</a:t>
            </a:r>
            <a:endParaRPr lang="zh-CN" altLang="en-US" dirty="0"/>
          </a:p>
        </p:txBody>
      </p:sp>
      <p:sp>
        <p:nvSpPr>
          <p:cNvPr id="14" name="矩形 13">
            <a:extLst>
              <a:ext uri="{FF2B5EF4-FFF2-40B4-BE49-F238E27FC236}">
                <a16:creationId xmlns:a16="http://schemas.microsoft.com/office/drawing/2014/main" id="{1D9460C4-2FCE-4C51-84F2-4D31F09B0B0A}"/>
              </a:ext>
            </a:extLst>
          </p:cNvPr>
          <p:cNvSpPr/>
          <p:nvPr/>
        </p:nvSpPr>
        <p:spPr>
          <a:xfrm>
            <a:off x="915879" y="3892333"/>
            <a:ext cx="2974020" cy="61255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zh-CN" dirty="0">
                <a:solidFill>
                  <a:schemeClr val="tx1"/>
                </a:solidFill>
              </a:rPr>
              <a:t>Buyer Experience*</a:t>
            </a:r>
            <a:endParaRPr lang="zh-CN" altLang="en-US" dirty="0">
              <a:solidFill>
                <a:schemeClr val="tx1"/>
              </a:solidFill>
            </a:endParaRPr>
          </a:p>
        </p:txBody>
      </p:sp>
      <p:cxnSp>
        <p:nvCxnSpPr>
          <p:cNvPr id="16" name="直接箭头连接符 15">
            <a:extLst>
              <a:ext uri="{FF2B5EF4-FFF2-40B4-BE49-F238E27FC236}">
                <a16:creationId xmlns:a16="http://schemas.microsoft.com/office/drawing/2014/main" id="{CA48897A-DC54-49FC-AA1C-D78C0527FDED}"/>
              </a:ext>
            </a:extLst>
          </p:cNvPr>
          <p:cNvCxnSpPr>
            <a:stCxn id="14" idx="3"/>
            <a:endCxn id="4" idx="1"/>
          </p:cNvCxnSpPr>
          <p:nvPr/>
        </p:nvCxnSpPr>
        <p:spPr>
          <a:xfrm flipV="1">
            <a:off x="3889899" y="3428998"/>
            <a:ext cx="497149" cy="769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EFAD6916-2A64-417D-8004-8E5A1067B4B1}"/>
              </a:ext>
            </a:extLst>
          </p:cNvPr>
          <p:cNvSpPr txBox="1"/>
          <p:nvPr/>
        </p:nvSpPr>
        <p:spPr>
          <a:xfrm>
            <a:off x="4045258" y="3740562"/>
            <a:ext cx="292963" cy="369332"/>
          </a:xfrm>
          <a:prstGeom prst="rect">
            <a:avLst/>
          </a:prstGeom>
          <a:noFill/>
        </p:spPr>
        <p:txBody>
          <a:bodyPr wrap="square" rtlCol="0">
            <a:spAutoFit/>
          </a:bodyPr>
          <a:lstStyle/>
          <a:p>
            <a:r>
              <a:rPr lang="en-US" altLang="zh-CN" dirty="0"/>
              <a:t>-</a:t>
            </a:r>
            <a:endParaRPr lang="zh-CN" altLang="en-US" dirty="0"/>
          </a:p>
        </p:txBody>
      </p:sp>
      <p:sp>
        <p:nvSpPr>
          <p:cNvPr id="3" name="TextBox 2">
            <a:extLst>
              <a:ext uri="{FF2B5EF4-FFF2-40B4-BE49-F238E27FC236}">
                <a16:creationId xmlns:a16="http://schemas.microsoft.com/office/drawing/2014/main" id="{2DB4AF2D-7985-4872-B73B-7883291478AF}"/>
              </a:ext>
            </a:extLst>
          </p:cNvPr>
          <p:cNvSpPr txBox="1"/>
          <p:nvPr/>
        </p:nvSpPr>
        <p:spPr>
          <a:xfrm>
            <a:off x="1029903" y="4588771"/>
            <a:ext cx="10318282" cy="1477328"/>
          </a:xfrm>
          <a:prstGeom prst="rect">
            <a:avLst/>
          </a:prstGeom>
          <a:noFill/>
        </p:spPr>
        <p:txBody>
          <a:bodyPr wrap="square" rtlCol="0">
            <a:spAutoFit/>
          </a:bodyPr>
          <a:lstStyle/>
          <a:p>
            <a:r>
              <a:rPr lang="en-US" dirty="0"/>
              <a:t>*Greater buyer experience in producing should reduce the supplier’s relative production cost advantage, leading to the </a:t>
            </a:r>
            <a:r>
              <a:rPr lang="en-US" b="1" dirty="0"/>
              <a:t>Make</a:t>
            </a:r>
            <a:r>
              <a:rPr lang="en-US" dirty="0"/>
              <a:t> decision. </a:t>
            </a:r>
            <a:br>
              <a:rPr lang="en-US" dirty="0"/>
            </a:br>
            <a:r>
              <a:rPr lang="en-US" dirty="0"/>
              <a:t>This is offset, however, by the relationship between buyer experience and technological uncertainty shown in the previous slide. </a:t>
            </a:r>
          </a:p>
          <a:p>
            <a:r>
              <a:rPr lang="en-US" dirty="0"/>
              <a:t>The authors expect greater buyer experience to make the </a:t>
            </a:r>
            <a:r>
              <a:rPr lang="en-US" b="1" dirty="0"/>
              <a:t>Buy </a:t>
            </a:r>
            <a:r>
              <a:rPr lang="en-US" dirty="0"/>
              <a:t>decision more likely.</a:t>
            </a:r>
          </a:p>
        </p:txBody>
      </p:sp>
    </p:spTree>
    <p:extLst>
      <p:ext uri="{BB962C8B-B14F-4D97-AF65-F5344CB8AC3E}">
        <p14:creationId xmlns:p14="http://schemas.microsoft.com/office/powerpoint/2010/main" val="1892647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9D8593-C6A9-4613-B2D8-5936A90334C1}"/>
              </a:ext>
            </a:extLst>
          </p:cNvPr>
          <p:cNvSpPr>
            <a:spLocks noGrp="1"/>
          </p:cNvSpPr>
          <p:nvPr>
            <p:ph type="title"/>
          </p:nvPr>
        </p:nvSpPr>
        <p:spPr>
          <a:xfrm>
            <a:off x="4462943" y="0"/>
            <a:ext cx="2883481" cy="1049235"/>
          </a:xfrm>
        </p:spPr>
        <p:txBody>
          <a:bodyPr/>
          <a:lstStyle/>
          <a:p>
            <a:r>
              <a:rPr lang="en-US" altLang="zh-CN" b="1" dirty="0"/>
              <a:t>Methodology</a:t>
            </a:r>
            <a:endParaRPr lang="zh-CN" altLang="en-US" b="1" dirty="0"/>
          </a:p>
        </p:txBody>
      </p:sp>
      <p:pic>
        <p:nvPicPr>
          <p:cNvPr id="4" name="图片 3">
            <a:extLst>
              <a:ext uri="{FF2B5EF4-FFF2-40B4-BE49-F238E27FC236}">
                <a16:creationId xmlns:a16="http://schemas.microsoft.com/office/drawing/2014/main" id="{E606F747-6A50-4956-BCAA-9A56649330CF}"/>
              </a:ext>
            </a:extLst>
          </p:cNvPr>
          <p:cNvPicPr>
            <a:picLocks noChangeAspect="1"/>
          </p:cNvPicPr>
          <p:nvPr/>
        </p:nvPicPr>
        <p:blipFill>
          <a:blip r:embed="rId2"/>
          <a:stretch>
            <a:fillRect/>
          </a:stretch>
        </p:blipFill>
        <p:spPr>
          <a:xfrm>
            <a:off x="0" y="1049235"/>
            <a:ext cx="12163063" cy="5802419"/>
          </a:xfrm>
          <a:prstGeom prst="rect">
            <a:avLst/>
          </a:prstGeom>
        </p:spPr>
      </p:pic>
    </p:spTree>
    <p:extLst>
      <p:ext uri="{BB962C8B-B14F-4D97-AF65-F5344CB8AC3E}">
        <p14:creationId xmlns:p14="http://schemas.microsoft.com/office/powerpoint/2010/main" val="4000339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D94A14-1FF1-4A63-BDFB-AA91C9390452}"/>
              </a:ext>
            </a:extLst>
          </p:cNvPr>
          <p:cNvSpPr>
            <a:spLocks noGrp="1"/>
          </p:cNvSpPr>
          <p:nvPr>
            <p:ph type="title"/>
          </p:nvPr>
        </p:nvSpPr>
        <p:spPr>
          <a:xfrm>
            <a:off x="0" y="953324"/>
            <a:ext cx="12192000" cy="1049235"/>
          </a:xfrm>
        </p:spPr>
        <p:txBody>
          <a:bodyPr/>
          <a:lstStyle/>
          <a:p>
            <a:pPr algn="ctr"/>
            <a:r>
              <a:rPr lang="en-US" altLang="zh-CN" b="1" dirty="0"/>
              <a:t>Methodology</a:t>
            </a:r>
            <a:endParaRPr lang="zh-CN" altLang="en-US" b="1" dirty="0"/>
          </a:p>
        </p:txBody>
      </p:sp>
      <p:sp>
        <p:nvSpPr>
          <p:cNvPr id="3" name="内容占位符 2">
            <a:extLst>
              <a:ext uri="{FF2B5EF4-FFF2-40B4-BE49-F238E27FC236}">
                <a16:creationId xmlns:a16="http://schemas.microsoft.com/office/drawing/2014/main" id="{188F5F2E-37B6-42FC-ABE6-CF6AEBF89770}"/>
              </a:ext>
            </a:extLst>
          </p:cNvPr>
          <p:cNvSpPr>
            <a:spLocks noGrp="1"/>
          </p:cNvSpPr>
          <p:nvPr>
            <p:ph idx="1"/>
          </p:nvPr>
        </p:nvSpPr>
        <p:spPr>
          <a:xfrm>
            <a:off x="83890" y="1814322"/>
            <a:ext cx="11920755" cy="3873924"/>
          </a:xfrm>
        </p:spPr>
        <p:txBody>
          <a:bodyPr>
            <a:normAutofit/>
          </a:bodyPr>
          <a:lstStyle/>
          <a:p>
            <a:r>
              <a:rPr lang="en-US" altLang="zh-CN" dirty="0"/>
              <a:t>The data consisted of 60 decisions made in a component division of a large U.S. automobile manufacturer over a period of three years. The sample of 60 emerged by exception from the roughly 20,000 parts the division used for assembly.</a:t>
            </a:r>
          </a:p>
          <a:p>
            <a:r>
              <a:rPr lang="en-US" altLang="zh-CN" dirty="0"/>
              <a:t>The production of 20 components, out of 49 previously made, was shifted to the market,          and four out of nine components previously bought were brought inside the firm. Two components in the sample were new.</a:t>
            </a:r>
          </a:p>
          <a:p>
            <a:r>
              <a:rPr lang="en-US" altLang="zh-CN" dirty="0"/>
              <a:t>Questionnaire? Interview? (They provide reliability measures later, but most are below 0.7).</a:t>
            </a:r>
          </a:p>
          <a:p>
            <a:r>
              <a:rPr lang="en-US" altLang="zh-CN" dirty="0"/>
              <a:t>Unweighted least squares (ULS) procedure of </a:t>
            </a:r>
            <a:r>
              <a:rPr lang="en-US" altLang="zh-CN" dirty="0" err="1"/>
              <a:t>Joreskog</a:t>
            </a:r>
            <a:r>
              <a:rPr lang="en-US" altLang="zh-CN" dirty="0"/>
              <a:t> and </a:t>
            </a:r>
            <a:r>
              <a:rPr lang="en-US" altLang="zh-CN" dirty="0" err="1"/>
              <a:t>Sorbom</a:t>
            </a:r>
            <a:r>
              <a:rPr lang="en-US" altLang="zh-CN" dirty="0"/>
              <a:t> (1982).</a:t>
            </a:r>
            <a:endParaRPr lang="zh-CN" altLang="en-US" dirty="0"/>
          </a:p>
        </p:txBody>
      </p:sp>
    </p:spTree>
    <p:extLst>
      <p:ext uri="{BB962C8B-B14F-4D97-AF65-F5344CB8AC3E}">
        <p14:creationId xmlns:p14="http://schemas.microsoft.com/office/powerpoint/2010/main" val="1346531432"/>
      </p:ext>
    </p:extLst>
  </p:cSld>
  <p:clrMapOvr>
    <a:masterClrMapping/>
  </p:clrMapOvr>
</p:sld>
</file>

<file path=ppt/theme/theme1.xml><?xml version="1.0" encoding="utf-8"?>
<a:theme xmlns:a="http://schemas.openxmlformats.org/drawingml/2006/main" name="画廊">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TM10001114[[fn=画廊]]</Template>
  <TotalTime>120</TotalTime>
  <Words>773</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画廊</vt:lpstr>
      <vt:lpstr>A Transaction Cost Approach to                      Make-or-Buy Decisions</vt:lpstr>
      <vt:lpstr>Research Question</vt:lpstr>
      <vt:lpstr>TCE and Make-or-Buy Decision</vt:lpstr>
      <vt:lpstr>Literature Gap</vt:lpstr>
      <vt:lpstr>Two types of uncertainty </vt:lpstr>
      <vt:lpstr>Theory Development: Uncertainty</vt:lpstr>
      <vt:lpstr>Theory Development:  Competitive Production Cost</vt:lpstr>
      <vt:lpstr>Methodology</vt:lpstr>
      <vt:lpstr>Methodology</vt:lpstr>
      <vt:lpstr>Empirical Results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Transaction Cost Approach to Make-or-Buy Decisions</dc:title>
  <dc:creator>张 玮梁</dc:creator>
  <cp:lastModifiedBy>Joe Mahoney</cp:lastModifiedBy>
  <cp:revision>15</cp:revision>
  <dcterms:created xsi:type="dcterms:W3CDTF">2019-09-09T22:06:37Z</dcterms:created>
  <dcterms:modified xsi:type="dcterms:W3CDTF">2024-01-28T19:29:06Z</dcterms:modified>
</cp:coreProperties>
</file>